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4" r:id="rId1"/>
  </p:sldMasterIdLst>
  <p:notesMasterIdLst>
    <p:notesMasterId r:id="rId16"/>
  </p:notesMasterIdLst>
  <p:handoutMasterIdLst>
    <p:handoutMasterId r:id="rId17"/>
  </p:handoutMasterIdLst>
  <p:sldIdLst>
    <p:sldId id="389" r:id="rId2"/>
    <p:sldId id="390" r:id="rId3"/>
    <p:sldId id="391" r:id="rId4"/>
    <p:sldId id="394" r:id="rId5"/>
    <p:sldId id="392" r:id="rId6"/>
    <p:sldId id="393" r:id="rId7"/>
    <p:sldId id="395" r:id="rId8"/>
    <p:sldId id="396" r:id="rId9"/>
    <p:sldId id="402" r:id="rId10"/>
    <p:sldId id="397" r:id="rId11"/>
    <p:sldId id="398" r:id="rId12"/>
    <p:sldId id="399" r:id="rId13"/>
    <p:sldId id="400" r:id="rId14"/>
    <p:sldId id="401" r:id="rId15"/>
  </p:sldIdLst>
  <p:sldSz cx="12192000" cy="6858000"/>
  <p:notesSz cx="6797675" cy="9926638"/>
  <p:embeddedFontLst>
    <p:embeddedFont>
      <p:font typeface="Oslo Sans Office" panose="02000000000000000000" pitchFamily="2" charset="0"/>
      <p:regular r:id="rId18"/>
      <p:bold r:id="rId19"/>
      <p:italic r:id="rId20"/>
      <p:boldItalic r:id="rId21"/>
    </p:embeddedFont>
    <p:embeddedFont>
      <p:font typeface="Comic Sans MS" panose="030F0702030302020204" pitchFamily="66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E82C7D-DE78-9B41-9138-E7CD198A3DC4}">
          <p14:sldIdLst>
            <p14:sldId id="389"/>
            <p14:sldId id="390"/>
            <p14:sldId id="391"/>
            <p14:sldId id="394"/>
            <p14:sldId id="392"/>
            <p14:sldId id="393"/>
          </p14:sldIdLst>
        </p14:section>
        <p14:section name="Hjelp" id="{BAAE5B51-A85F-D14F-A0D9-4D059F5301C7}">
          <p14:sldIdLst>
            <p14:sldId id="395"/>
            <p14:sldId id="396"/>
            <p14:sldId id="402"/>
            <p14:sldId id="397"/>
            <p14:sldId id="398"/>
            <p14:sldId id="399"/>
            <p14:sldId id="400"/>
            <p14:sldId id="4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E9FF"/>
    <a:srgbClr val="D0BFAE"/>
    <a:srgbClr val="B3F6FF"/>
    <a:srgbClr val="B3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85000" autoAdjust="0"/>
  </p:normalViewPr>
  <p:slideViewPr>
    <p:cSldViewPr snapToGrid="0" snapToObjects="1" showGuides="1">
      <p:cViewPr varScale="1">
        <p:scale>
          <a:sx n="109" d="100"/>
          <a:sy n="109" d="100"/>
        </p:scale>
        <p:origin x="564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28FE0-EB05-4CD5-B88E-16052B299F9D}" type="datetimeFigureOut">
              <a:rPr lang="nb-NO" smtClean="0"/>
              <a:t>11.02.2020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E743D-98A9-422A-860C-6F3FDC60C7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8789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576996CD-C051-524E-B0EC-F7D3DAFC406C}" type="datetimeFigureOut">
              <a:rPr lang="nb-NO" smtClean="0"/>
              <a:pPr/>
              <a:t>11.02.2020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7DA70C78-173F-D64A-A73A-E7995BB9F68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slo Sans Office" panose="02000000000000000000" pitchFamily="2" charset="77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77872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94813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8795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77920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4053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20397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81188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475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54376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10720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positiv log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11.02.2020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6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11.02.2020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598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11.02.2020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625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11.02.2020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381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11.02.2020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579C4266-3D6E-7E4E-B7F9-0C8B755D7C96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</p:spTree>
    <p:extLst>
      <p:ext uri="{BB962C8B-B14F-4D97-AF65-F5344CB8AC3E}">
        <p14:creationId xmlns:p14="http://schemas.microsoft.com/office/powerpoint/2010/main" val="2431862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11.02.2020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</p:spTree>
    <p:extLst>
      <p:ext uri="{BB962C8B-B14F-4D97-AF65-F5344CB8AC3E}">
        <p14:creationId xmlns:p14="http://schemas.microsoft.com/office/powerpoint/2010/main" val="819558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solidFill>
            <a:schemeClr val="accent4"/>
          </a:solidFill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11.02.2020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</p:spTree>
    <p:extLst>
      <p:ext uri="{BB962C8B-B14F-4D97-AF65-F5344CB8AC3E}">
        <p14:creationId xmlns:p14="http://schemas.microsoft.com/office/powerpoint/2010/main" val="271418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641A862-612A-7D45-A0ED-07030570FC13}" type="datetime1">
              <a:rPr lang="nb-NO" smtClean="0"/>
              <a:t>11.02.2020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52000" y="4060800"/>
            <a:ext cx="2030400" cy="2030400"/>
          </a:xfrm>
          <a:prstGeom prst="ellipse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4EAEAEB-6DF7-6A4F-99C1-D8CA6540DCF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rød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2FAEAD23-FAD7-4841-BE65-85F2454506ED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945BE277-8316-AA4A-903E-0467DFF876E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4E30A091-4497-6D48-9BB1-0A4FE63E95F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D00B0C00-F1E5-724F-B2AB-7C56B0558567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F0A8EA78-DA38-4F47-882D-3E1A586A60D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00FAC5D-E484-744A-90E0-E8F6455D544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0B0EA588-7ECB-134C-81C5-21C16A0DAD5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AD392E8-244B-2442-9126-2B04DDAA9526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0969B624-B3E0-274C-B305-953CEEFC7348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10462F6F-098B-EE4F-A301-C663C1B5A4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BF6EEB64-9278-6447-920B-FAF70C2667E3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0C1241C-264A-B641-A5A8-E37C85AD535A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636B94C-4E9D-0D48-AF73-9A885757421C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0619621B-4AE6-494C-BFDB-EC976AB99630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F775C7C1-CCDF-3542-B096-04BF92337196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822E4D7E-9969-9442-B502-ED6C4145CDDC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621566D6-5F91-984C-B8FF-24CD3046F76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0F61C55C-35B7-5449-8E60-6703109887B0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BFA1862D-D875-1C47-ADB0-C59F891176E2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EA7BB717-6809-D547-AA9B-F277142A420B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467EB79D-36F4-F84E-9924-35D09D00959D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6C1B5BBB-3139-754A-AD49-0346BEB1593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8FFAE170-99D3-F045-A1C4-BA4BD3D0CD9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A9D1E7D5-6B55-DC42-B2C2-332DF4DDF25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ECB3C235-C569-854E-9A3D-21ECED99D1F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817A38E0-5F44-8D43-8BAB-F1F424BF91DC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1FCA8AC0-1D35-BB4F-A199-6BD5B0286FB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8B36AC7D-FD6D-9444-86AA-1784CE54ED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8B4D38FE-EAA9-1B41-A8FE-4B46CC8ABEB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4633755C-59EE-FC48-811E-C061DE5BCE1B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E408B5AB-04E0-DE4E-BE23-5B7E51767AF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265E1474-0F20-EA4A-9C55-1D6A43B9C3AB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2B742B97-4D8E-2D42-887E-7804075E1AC3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F335B4E3-DD91-8A46-A3AD-731EE9FEE80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3845BD3D-0864-D946-B9A7-8B2125DF7D05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307A8107-8B72-2346-A312-2D4FCAB3FF2E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F32FCDCD-3547-504B-8CFD-2E6049536DEC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98120869-9D10-9F4F-B63B-41A7B31CC534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C0496A06-35BD-7A42-9A91-63F77AFD80A4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24F1957A-5A06-F94F-BB8D-DF9138E3FBD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9B5DCB3-1C16-E643-873E-3E8DE32AC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03BE5D87-60DD-FE47-ADC5-BFEEE1C0CB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A06EE499-D5C1-5249-99BF-5477AA5773D3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CEBE12AC-11FE-9449-8670-2AA33F86AFE2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D97BECD0-8B8E-CB48-9394-25A5B458EBC4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1DD825C0-80B0-054E-B9BF-68F610AB8F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590E6BA3-9E31-9640-80C1-2FE00A0D278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80B8FD9F-0C46-BB40-A9D0-847CCC5F96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8D5F40B7-E123-E94A-8A10-C14A8FAB08BE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BE300D95-934C-FA45-807A-B45726BE68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9000F2FD-6671-4B43-AB6C-9A5183C6C1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1044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1600" y="4060800"/>
            <a:ext cx="2030400" cy="2030400"/>
          </a:xfrm>
          <a:prstGeom prst="ellipse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11.02.2020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301E017-7600-CA46-92E0-AFE66AACCA2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blå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sp>
        <p:nvSpPr>
          <p:cNvPr id="84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8596800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223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11.02.2020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80454CF-FC92-4149-8A21-8BC7D56A2723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rød</a:t>
            </a:r>
          </a:p>
        </p:txBody>
      </p:sp>
    </p:spTree>
    <p:extLst>
      <p:ext uri="{BB962C8B-B14F-4D97-AF65-F5344CB8AC3E}">
        <p14:creationId xmlns:p14="http://schemas.microsoft.com/office/powerpoint/2010/main" val="141731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11.02.2020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91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11.02.2020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94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5181600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11.02.2020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14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2794087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4001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11.02.2020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59665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11.02.2020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036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A40496DB-E8C8-4849-8A63-AC568158CC03}" type="datetime1">
              <a:rPr lang="nb-NO" smtClean="0"/>
              <a:pPr/>
              <a:t>11.02.2020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  <a:latin typeface="+mn-lt"/>
                </a:rPr>
                <a:t>Oslo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11" r:id="rId2"/>
    <p:sldLayoutId id="2147483705" r:id="rId3"/>
    <p:sldLayoutId id="2147483844" r:id="rId4"/>
    <p:sldLayoutId id="2147483740" r:id="rId5"/>
    <p:sldLayoutId id="2147483741" r:id="rId6"/>
    <p:sldLayoutId id="2147483860" r:id="rId7"/>
    <p:sldLayoutId id="2147483742" r:id="rId8"/>
    <p:sldLayoutId id="2147483743" r:id="rId9"/>
    <p:sldLayoutId id="2147483864" r:id="rId10"/>
    <p:sldLayoutId id="2147483754" r:id="rId11"/>
    <p:sldLayoutId id="2147483756" r:id="rId12"/>
    <p:sldLayoutId id="2147483755" r:id="rId13"/>
    <p:sldLayoutId id="2147483757" r:id="rId14"/>
    <p:sldLayoutId id="2147483865" r:id="rId15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18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ok.no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b-NO" dirty="0">
                <a:noFill/>
              </a:rPr>
              <a:t>  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A862-612A-7D45-A0ED-07030570FC13}" type="datetime1">
              <a:rPr lang="nb-NO" smtClean="0"/>
              <a:t>11.02.2020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436" y="534592"/>
            <a:ext cx="6711137" cy="4158481"/>
          </a:xfrm>
          <a:prstGeom prst="rect">
            <a:avLst/>
          </a:prstGeom>
        </p:spPr>
      </p:pic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Velkommen til </a:t>
            </a:r>
            <a:r>
              <a:rPr lang="nb-NO" b="1" dirty="0"/>
              <a:t>workshop</a:t>
            </a:r>
            <a:r>
              <a:rPr lang="nb-NO" dirty="0"/>
              <a:t> for </a:t>
            </a:r>
            <a:br>
              <a:rPr lang="nb-NO" dirty="0"/>
            </a:br>
            <a:r>
              <a:rPr lang="nb-NO" dirty="0">
                <a:solidFill>
                  <a:srgbClr val="FF0000"/>
                </a:solidFill>
              </a:rPr>
              <a:t>NYE </a:t>
            </a:r>
            <a:r>
              <a:rPr lang="nb-NO" dirty="0"/>
              <a:t>Haukåsen </a:t>
            </a:r>
            <a:r>
              <a:rPr lang="nb-NO" dirty="0" smtClean="0"/>
              <a:t>skole, Utdanningsetaten </a:t>
            </a:r>
            <a:r>
              <a:rPr lang="nb-NO" dirty="0"/>
              <a:t>11.2.2020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 dirty="0">
                <a:noFill/>
              </a:rPr>
              <a:t> 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b-NO" dirty="0">
                <a:noFill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736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60443" y="556591"/>
            <a:ext cx="8604320" cy="1709531"/>
          </a:xfrm>
        </p:spPr>
        <p:txBody>
          <a:bodyPr/>
          <a:lstStyle/>
          <a:p>
            <a:r>
              <a:rPr lang="nb-NO" dirty="0"/>
              <a:t>Visjon: </a:t>
            </a:r>
            <a:br>
              <a:rPr lang="nb-NO" dirty="0"/>
            </a:br>
            <a:r>
              <a:rPr lang="nb-NO" b="1" dirty="0"/>
              <a:t>Mestring- Læring- Livskvalitet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200" y="2652016"/>
            <a:ext cx="8132769" cy="1676545"/>
          </a:xfrm>
          <a:prstGeom prst="rect">
            <a:avLst/>
          </a:prstGeom>
        </p:spPr>
      </p:pic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24340" y="2652016"/>
            <a:ext cx="9680712" cy="2059132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11.02.2020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8306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15200" y="-2"/>
            <a:ext cx="9149563" cy="1453185"/>
          </a:xfrm>
        </p:spPr>
        <p:txBody>
          <a:bodyPr/>
          <a:lstStyle/>
          <a:p>
            <a:r>
              <a:rPr lang="nb-NO" dirty="0" smtClean="0"/>
              <a:t>Gruppearbeid/prat med naboen </a:t>
            </a:r>
            <a:r>
              <a:rPr lang="nb-NO" dirty="0" smtClean="0">
                <a:sym typeface="Wingdings" panose="05000000000000000000" pitchFamily="2" charset="2"/>
              </a:rPr>
              <a:t>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18246" y="1789044"/>
            <a:ext cx="6361081" cy="1908313"/>
          </a:xfrm>
        </p:spPr>
        <p:txBody>
          <a:bodyPr/>
          <a:lstStyle/>
          <a:p>
            <a:r>
              <a:rPr lang="nb-NO" b="1" dirty="0"/>
              <a:t>Hvordan kan </a:t>
            </a:r>
            <a:r>
              <a:rPr lang="nb-NO" b="1" dirty="0" smtClean="0"/>
              <a:t>et nytt skoleanlegg </a:t>
            </a:r>
            <a:r>
              <a:rPr lang="nb-NO" b="1" dirty="0"/>
              <a:t>ivareta visjonen?</a:t>
            </a:r>
          </a:p>
          <a:p>
            <a:endParaRPr lang="nb-NO" dirty="0"/>
          </a:p>
          <a:p>
            <a:r>
              <a:rPr lang="nb-NO" dirty="0"/>
              <a:t>Lag en prioritert </a:t>
            </a:r>
            <a:r>
              <a:rPr lang="nb-NO" dirty="0" smtClean="0"/>
              <a:t>liste     -       Prat gjerne med naboen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11.02.2020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11</a:t>
            </a:fld>
            <a:endParaRPr lang="nb-NO" dirty="0"/>
          </a:p>
        </p:txBody>
      </p:sp>
      <p:pic>
        <p:nvPicPr>
          <p:cNvPr id="6" name="Bilde 5" descr="Blog de Pilar Torres: Plan de Formación del Profesorado y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015" y="1518908"/>
            <a:ext cx="4061376" cy="3808228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-178904" y="3399183"/>
            <a:ext cx="124402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b-NO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Mestring- </a:t>
            </a:r>
            <a:r>
              <a:rPr lang="nb-NO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Læring- </a:t>
            </a:r>
            <a:r>
              <a:rPr lang="nb-NO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Livskvalitet</a:t>
            </a:r>
            <a:endParaRPr lang="nb-NO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553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26" y="720002"/>
            <a:ext cx="9469438" cy="681416"/>
          </a:xfrm>
        </p:spPr>
        <p:txBody>
          <a:bodyPr/>
          <a:lstStyle/>
          <a:p>
            <a:r>
              <a:rPr lang="nb-NO" dirty="0" smtClean="0"/>
              <a:t>Brukerprosessen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6" y="2032001"/>
            <a:ext cx="7792691" cy="3623364"/>
          </a:xfrm>
        </p:spPr>
        <p:txBody>
          <a:bodyPr/>
          <a:lstStyle/>
          <a:p>
            <a:r>
              <a:rPr lang="nb-NO" dirty="0"/>
              <a:t>Prosedyrene ble vedtatt i Utdanningsetatens Arbeidsmiljøutvalg (AMU) i september 2011.</a:t>
            </a:r>
          </a:p>
          <a:p>
            <a:r>
              <a:rPr lang="nb-NO" dirty="0"/>
              <a:t>5 brukermøter + workshop + avklaringsmøter + medvirkningsprosesser.</a:t>
            </a:r>
          </a:p>
          <a:p>
            <a:r>
              <a:rPr lang="nb-NO" dirty="0"/>
              <a:t>Møtene ledes av PA i UDE. Referat skrives av PL i UBF. Innspill/ kommentarer til referatet tas opp som første sak i påfølgende møte.</a:t>
            </a:r>
          </a:p>
          <a:p>
            <a:r>
              <a:rPr lang="nb-NO" dirty="0"/>
              <a:t>Brukergruppens innspill er rådgivende- ender opp med en innstilling til sentralt AMU.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11.02.2020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12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217" y="1060710"/>
            <a:ext cx="3023878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6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18248" y="238539"/>
            <a:ext cx="9469438" cy="636104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Brukerprosessen på Haukåsen skole  </a:t>
            </a:r>
            <a:r>
              <a:rPr lang="nb-NO" sz="2000" b="1" dirty="0" smtClean="0">
                <a:solidFill>
                  <a:srgbClr val="C00000"/>
                </a:solidFill>
              </a:rPr>
              <a:t>12.00-14.30 </a:t>
            </a:r>
            <a:r>
              <a:rPr lang="nb-NO" sz="2000" b="1" dirty="0">
                <a:solidFill>
                  <a:srgbClr val="C00000"/>
                </a:solidFill>
              </a:rPr>
              <a:t>tirsdager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6" y="1023729"/>
            <a:ext cx="8876057" cy="5268623"/>
          </a:xfrm>
        </p:spPr>
        <p:txBody>
          <a:bodyPr/>
          <a:lstStyle/>
          <a:p>
            <a:r>
              <a:rPr lang="nb-NO" b="1" dirty="0"/>
              <a:t>Workshop</a:t>
            </a:r>
            <a:r>
              <a:rPr lang="nb-NO" dirty="0"/>
              <a:t> kl. 9-12 hos Utdanningsetaten </a:t>
            </a:r>
            <a:r>
              <a:rPr lang="nb-NO" dirty="0" smtClean="0"/>
              <a:t>			11.februar</a:t>
            </a:r>
          </a:p>
          <a:p>
            <a:r>
              <a:rPr lang="nb-NO" b="1" dirty="0" smtClean="0"/>
              <a:t>BM1</a:t>
            </a:r>
            <a:r>
              <a:rPr lang="nb-NO" dirty="0" smtClean="0"/>
              <a:t>    Funksjonenes plassering  				10.mars</a:t>
            </a:r>
          </a:p>
          <a:p>
            <a:r>
              <a:rPr lang="nb-NO" b="1" dirty="0" smtClean="0"/>
              <a:t>BM2</a:t>
            </a:r>
            <a:r>
              <a:rPr lang="nb-NO" dirty="0"/>
              <a:t>    Hjemmeområde inkl. fokus på løsning/inventar. 	24.mars</a:t>
            </a:r>
          </a:p>
          <a:p>
            <a:r>
              <a:rPr lang="nb-NO" dirty="0"/>
              <a:t> </a:t>
            </a:r>
            <a:r>
              <a:rPr lang="nb-NO" dirty="0" smtClean="0"/>
              <a:t>T3</a:t>
            </a:r>
            <a:r>
              <a:rPr lang="nb-NO" dirty="0"/>
              <a:t>        Kvalitetssikring internt i ASA	</a:t>
            </a:r>
          </a:p>
          <a:p>
            <a:r>
              <a:rPr lang="nb-NO" dirty="0"/>
              <a:t>Lokal AMU prosess </a:t>
            </a:r>
            <a:r>
              <a:rPr lang="nb-NO" dirty="0" smtClean="0"/>
              <a:t>-AMU </a:t>
            </a:r>
            <a:r>
              <a:rPr lang="nb-NO" dirty="0"/>
              <a:t>1</a:t>
            </a:r>
          </a:p>
          <a:p>
            <a:r>
              <a:rPr lang="nb-NO" b="1" dirty="0" smtClean="0"/>
              <a:t>BM3</a:t>
            </a:r>
            <a:r>
              <a:rPr lang="nb-NO" dirty="0" smtClean="0"/>
              <a:t> </a:t>
            </a:r>
            <a:r>
              <a:rPr lang="nb-NO" dirty="0"/>
              <a:t>   Spesialutstyrte arealer, adm., uteareal 		21.april</a:t>
            </a:r>
          </a:p>
          <a:p>
            <a:r>
              <a:rPr lang="nb-NO" b="1" dirty="0"/>
              <a:t>BM4</a:t>
            </a:r>
            <a:r>
              <a:rPr lang="nb-NO" dirty="0"/>
              <a:t>    Uteareal 					  </a:t>
            </a:r>
            <a:r>
              <a:rPr lang="nb-NO" dirty="0" smtClean="0"/>
              <a:t>	5.mai</a:t>
            </a:r>
            <a:endParaRPr lang="nb-NO" dirty="0"/>
          </a:p>
          <a:p>
            <a:r>
              <a:rPr lang="nb-NO" b="1" dirty="0"/>
              <a:t>BM5 </a:t>
            </a:r>
            <a:r>
              <a:rPr lang="nb-NO" dirty="0"/>
              <a:t>   Oppsummering 				</a:t>
            </a:r>
            <a:r>
              <a:rPr lang="nb-NO" dirty="0" smtClean="0"/>
              <a:t>	19.mai</a:t>
            </a:r>
            <a:endParaRPr lang="nb-NO" dirty="0"/>
          </a:p>
          <a:p>
            <a:r>
              <a:rPr lang="nb-NO" dirty="0" smtClean="0"/>
              <a:t>Lokal </a:t>
            </a:r>
            <a:r>
              <a:rPr lang="nb-NO" dirty="0"/>
              <a:t>AMU prosess </a:t>
            </a:r>
            <a:r>
              <a:rPr lang="nb-NO" dirty="0" smtClean="0"/>
              <a:t>						før 15.juni</a:t>
            </a:r>
          </a:p>
          <a:p>
            <a:r>
              <a:rPr lang="nb-NO" sz="1400" dirty="0" smtClean="0"/>
              <a:t>AMU- </a:t>
            </a:r>
            <a:r>
              <a:rPr lang="nb-NO" sz="1400" dirty="0"/>
              <a:t>prosess sentralt i Utdanningsetaten skjer fra 5.august- 14.september 2020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11.02.2020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147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/>
          <p:cNvSpPr>
            <a:spLocks noGrp="1"/>
          </p:cNvSpPr>
          <p:nvPr>
            <p:ph type="pic" sz="quarter" idx="17"/>
          </p:nvPr>
        </p:nvSpPr>
        <p:spPr>
          <a:xfrm>
            <a:off x="-1201" y="79513"/>
            <a:ext cx="12193200" cy="6858000"/>
          </a:xfrm>
        </p:spPr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11.02.2020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14</a:t>
            </a:fld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 idx="4294967295"/>
          </p:nvPr>
        </p:nvSpPr>
        <p:spPr>
          <a:xfrm flipH="1">
            <a:off x="1290364" y="3140765"/>
            <a:ext cx="2852531" cy="4780722"/>
          </a:xfrm>
        </p:spPr>
        <p:txBody>
          <a:bodyPr>
            <a:normAutofit/>
          </a:bodyPr>
          <a:lstStyle/>
          <a:p>
            <a:r>
              <a:rPr lang="nb-NO" sz="5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Takk for i dag!</a:t>
            </a:r>
            <a:endParaRPr lang="nb-NO" sz="5400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Bilde 5" descr="Escalofriorgasmicosmicuántico: mayo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87" y="1905000"/>
            <a:ext cx="2770326" cy="416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23122" y="496957"/>
            <a:ext cx="9041642" cy="1451113"/>
          </a:xfrm>
        </p:spPr>
        <p:txBody>
          <a:bodyPr/>
          <a:lstStyle/>
          <a:p>
            <a:r>
              <a:rPr lang="nb-NO" dirty="0" smtClean="0"/>
              <a:t>Agenda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123122" y="2186609"/>
            <a:ext cx="7712765" cy="3399182"/>
          </a:xfrm>
        </p:spPr>
        <p:txBody>
          <a:bodyPr/>
          <a:lstStyle/>
          <a:p>
            <a:r>
              <a:rPr lang="nb-NO" sz="2400" dirty="0"/>
              <a:t>Velkommen &amp; </a:t>
            </a:r>
            <a:r>
              <a:rPr lang="nb-NO" sz="2400" dirty="0" smtClean="0"/>
              <a:t>presentasjon</a:t>
            </a:r>
            <a:endParaRPr lang="nb-NO" sz="2400" dirty="0"/>
          </a:p>
          <a:p>
            <a:r>
              <a:rPr lang="nb-NO" sz="2400" dirty="0"/>
              <a:t>Mål for dagen</a:t>
            </a:r>
            <a:r>
              <a:rPr lang="nb-NO" sz="2400" dirty="0" smtClean="0"/>
              <a:t>, rammer og forarbeid </a:t>
            </a:r>
            <a:endParaRPr lang="nb-NO" sz="2400" dirty="0"/>
          </a:p>
          <a:p>
            <a:r>
              <a:rPr lang="nb-NO" sz="2400" dirty="0"/>
              <a:t>Visjon for skolen og det nye </a:t>
            </a:r>
            <a:r>
              <a:rPr lang="nb-NO" sz="2400" dirty="0" smtClean="0"/>
              <a:t>bygget</a:t>
            </a:r>
            <a:endParaRPr lang="nb-NO" sz="2400" dirty="0"/>
          </a:p>
          <a:p>
            <a:r>
              <a:rPr lang="nb-NO" sz="2400" dirty="0"/>
              <a:t>Inspirasjon og oppstart ved arkitektene</a:t>
            </a:r>
          </a:p>
          <a:p>
            <a:r>
              <a:rPr lang="nb-NO" sz="2400" dirty="0"/>
              <a:t>Lunsj </a:t>
            </a:r>
            <a:r>
              <a:rPr lang="nb-NO" sz="2400" dirty="0" smtClean="0">
                <a:solidFill>
                  <a:srgbClr val="FF0000"/>
                </a:solidFill>
              </a:rPr>
              <a:t>ca</a:t>
            </a:r>
            <a:r>
              <a:rPr lang="nb-NO" sz="2400" dirty="0">
                <a:solidFill>
                  <a:srgbClr val="FF0000"/>
                </a:solidFill>
              </a:rPr>
              <a:t>. kl. </a:t>
            </a:r>
            <a:r>
              <a:rPr lang="nb-NO" sz="2400" dirty="0" smtClean="0">
                <a:solidFill>
                  <a:srgbClr val="FF0000"/>
                </a:solidFill>
              </a:rPr>
              <a:t>11</a:t>
            </a:r>
            <a:endParaRPr lang="nb-NO" sz="2400" dirty="0" smtClean="0"/>
          </a:p>
          <a:p>
            <a:r>
              <a:rPr lang="nb-NO" sz="2400" dirty="0" smtClean="0"/>
              <a:t>Fremdrift </a:t>
            </a:r>
            <a:r>
              <a:rPr lang="nb-NO" sz="2400" dirty="0"/>
              <a:t>og prosesser</a:t>
            </a:r>
          </a:p>
          <a:p>
            <a:r>
              <a:rPr lang="nb-NO" sz="2400" dirty="0"/>
              <a:t>Planen </a:t>
            </a:r>
            <a:r>
              <a:rPr lang="nb-NO" sz="2400" dirty="0" smtClean="0"/>
              <a:t>videre</a:t>
            </a:r>
            <a:endParaRPr lang="nb-NO" sz="24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11.02.2020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2</a:t>
            </a:fld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3048000" y="24133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3977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695326" y="720001"/>
            <a:ext cx="7474639" cy="770869"/>
          </a:xfrm>
        </p:spPr>
        <p:txBody>
          <a:bodyPr/>
          <a:lstStyle/>
          <a:p>
            <a:r>
              <a:rPr lang="nb-NO" dirty="0"/>
              <a:t>Mål for workshop/</a:t>
            </a:r>
            <a:r>
              <a:rPr lang="nb-NO" dirty="0" err="1"/>
              <a:t>brukerprosessen</a:t>
            </a:r>
            <a:endParaRPr lang="nb-NO" dirty="0"/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>
          <a:xfrm>
            <a:off x="933864" y="2012107"/>
            <a:ext cx="6997561" cy="3355023"/>
          </a:xfrm>
        </p:spPr>
        <p:txBody>
          <a:bodyPr/>
          <a:lstStyle/>
          <a:p>
            <a:r>
              <a:rPr lang="nb-NO" dirty="0"/>
              <a:t>Gi kunnskap om bakgrunn, prosesser og føringer</a:t>
            </a:r>
          </a:p>
          <a:p>
            <a:r>
              <a:rPr lang="nb-NO" dirty="0" smtClean="0"/>
              <a:t>Dyktiggjøre </a:t>
            </a:r>
            <a:r>
              <a:rPr lang="nb-NO" dirty="0"/>
              <a:t>og inspirere</a:t>
            </a:r>
          </a:p>
          <a:p>
            <a:r>
              <a:rPr lang="nb-NO" dirty="0" smtClean="0"/>
              <a:t>Klargjøre </a:t>
            </a:r>
            <a:r>
              <a:rPr lang="nb-NO" dirty="0"/>
              <a:t>brukergruppens mandat og </a:t>
            </a:r>
            <a:r>
              <a:rPr lang="nb-NO" dirty="0" smtClean="0"/>
              <a:t>avklare </a:t>
            </a:r>
            <a:r>
              <a:rPr lang="nb-NO" dirty="0"/>
              <a:t>forventninger </a:t>
            </a:r>
          </a:p>
          <a:p>
            <a:r>
              <a:rPr lang="nb-NO" dirty="0" smtClean="0"/>
              <a:t>Samle </a:t>
            </a:r>
            <a:r>
              <a:rPr lang="nb-NO" dirty="0"/>
              <a:t>innspill – se muligheter </a:t>
            </a:r>
            <a:r>
              <a:rPr lang="nb-NO" dirty="0" smtClean="0"/>
              <a:t>og </a:t>
            </a:r>
            <a:r>
              <a:rPr lang="nb-NO" dirty="0"/>
              <a:t>utfordringer for NYE Haukåsen skole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11.02.2020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3</a:t>
            </a:fld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7300" y="805686"/>
            <a:ext cx="3639049" cy="485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3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15200" y="526774"/>
            <a:ext cx="9149563" cy="795130"/>
          </a:xfrm>
        </p:spPr>
        <p:txBody>
          <a:bodyPr/>
          <a:lstStyle/>
          <a:p>
            <a:r>
              <a:rPr lang="nb-NO" dirty="0" smtClean="0"/>
              <a:t>Ordliste </a:t>
            </a:r>
            <a:r>
              <a:rPr lang="nb-NO" dirty="0" smtClean="0">
                <a:sym typeface="Wingdings" panose="05000000000000000000" pitchFamily="2" charset="2"/>
              </a:rPr>
              <a:t>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15200" y="1321905"/>
            <a:ext cx="6568357" cy="4840356"/>
          </a:xfrm>
        </p:spPr>
        <p:txBody>
          <a:bodyPr/>
          <a:lstStyle/>
          <a:p>
            <a:r>
              <a:rPr lang="nb-NO" b="1" dirty="0"/>
              <a:t>UDE</a:t>
            </a:r>
            <a:r>
              <a:rPr lang="nb-NO" dirty="0"/>
              <a:t>= </a:t>
            </a:r>
            <a:r>
              <a:rPr lang="nb-NO" dirty="0" smtClean="0"/>
              <a:t>utdanningsetaten</a:t>
            </a:r>
          </a:p>
          <a:p>
            <a:endParaRPr lang="nb-NO" dirty="0"/>
          </a:p>
          <a:p>
            <a:r>
              <a:rPr lang="nb-NO" b="1" dirty="0"/>
              <a:t>ASA</a:t>
            </a:r>
            <a:r>
              <a:rPr lang="nb-NO" dirty="0"/>
              <a:t>= avdeling for </a:t>
            </a:r>
            <a:r>
              <a:rPr lang="nb-NO" dirty="0" smtClean="0"/>
              <a:t>skoleanlegg</a:t>
            </a:r>
          </a:p>
          <a:p>
            <a:endParaRPr lang="nb-NO" dirty="0"/>
          </a:p>
          <a:p>
            <a:r>
              <a:rPr lang="nb-NO" b="1" dirty="0"/>
              <a:t>UBF</a:t>
            </a:r>
            <a:r>
              <a:rPr lang="nb-NO" dirty="0"/>
              <a:t>= </a:t>
            </a:r>
            <a:r>
              <a:rPr lang="nb-NO" dirty="0" smtClean="0"/>
              <a:t>undervisningsbygg</a:t>
            </a:r>
          </a:p>
          <a:p>
            <a:endParaRPr lang="nb-NO" dirty="0"/>
          </a:p>
          <a:p>
            <a:r>
              <a:rPr lang="nb-NO" b="1" dirty="0"/>
              <a:t>OVK</a:t>
            </a:r>
            <a:r>
              <a:rPr lang="nb-NO" dirty="0"/>
              <a:t>= byrådsavdelingen for oppvekst og </a:t>
            </a:r>
            <a:r>
              <a:rPr lang="nb-NO" dirty="0" smtClean="0"/>
              <a:t>kunnskap</a:t>
            </a:r>
          </a:p>
          <a:p>
            <a:endParaRPr lang="nb-NO" dirty="0"/>
          </a:p>
          <a:p>
            <a:r>
              <a:rPr lang="nb-NO" b="1" dirty="0"/>
              <a:t>SKOK</a:t>
            </a:r>
            <a:r>
              <a:rPr lang="nb-NO" dirty="0"/>
              <a:t>= standard kravspesifikasjon Oslo </a:t>
            </a:r>
            <a:r>
              <a:rPr lang="nb-NO" dirty="0" smtClean="0"/>
              <a:t>kommune</a:t>
            </a:r>
          </a:p>
          <a:p>
            <a:endParaRPr lang="nb-NO" dirty="0"/>
          </a:p>
          <a:p>
            <a:r>
              <a:rPr lang="nb-NO" b="1" dirty="0"/>
              <a:t>AMU</a:t>
            </a:r>
            <a:r>
              <a:rPr lang="nb-NO" dirty="0"/>
              <a:t>= </a:t>
            </a:r>
            <a:r>
              <a:rPr lang="nb-NO" dirty="0" smtClean="0"/>
              <a:t>arbeidsmiljøutvalg</a:t>
            </a:r>
          </a:p>
          <a:p>
            <a:endParaRPr lang="nb-NO" dirty="0"/>
          </a:p>
          <a:p>
            <a:r>
              <a:rPr lang="nb-NO" b="1" dirty="0" smtClean="0"/>
              <a:t>PA</a:t>
            </a:r>
            <a:r>
              <a:rPr lang="nb-NO" dirty="0" smtClean="0"/>
              <a:t>= prosjektansvarlig</a:t>
            </a:r>
          </a:p>
          <a:p>
            <a:endParaRPr lang="nb-NO" dirty="0"/>
          </a:p>
          <a:p>
            <a:r>
              <a:rPr lang="nb-NO" b="1" dirty="0" smtClean="0"/>
              <a:t>PL</a:t>
            </a:r>
            <a:r>
              <a:rPr lang="nb-NO" dirty="0" smtClean="0"/>
              <a:t>- prosjektleder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11.02.2020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4</a:t>
            </a:fld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337" y="1700032"/>
            <a:ext cx="29083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7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830503"/>
          </a:xfrm>
        </p:spPr>
        <p:txBody>
          <a:bodyPr/>
          <a:lstStyle/>
          <a:p>
            <a:r>
              <a:rPr lang="nb-NO" dirty="0"/>
              <a:t>Rammer og forarbeid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6" y="1888435"/>
            <a:ext cx="9469438" cy="4204390"/>
          </a:xfrm>
        </p:spPr>
        <p:txBody>
          <a:bodyPr/>
          <a:lstStyle/>
          <a:p>
            <a:r>
              <a:rPr lang="nb-NO" b="1" dirty="0"/>
              <a:t>Konseptvalgutredningen</a:t>
            </a:r>
            <a:r>
              <a:rPr lang="nb-NO" dirty="0"/>
              <a:t> for byomfattende spesialundervisning </a:t>
            </a:r>
            <a:r>
              <a:rPr lang="nb-NO" dirty="0" smtClean="0"/>
              <a:t>ble </a:t>
            </a:r>
            <a:r>
              <a:rPr lang="nb-NO" dirty="0"/>
              <a:t>utarbeidet i henhold til bestilling fra Byrådsavdeling for kunnskap og utdanning 16.07.2015</a:t>
            </a:r>
          </a:p>
          <a:p>
            <a:r>
              <a:rPr lang="nb-NO" b="1" dirty="0"/>
              <a:t>Utgående kapasitet- </a:t>
            </a:r>
            <a:r>
              <a:rPr lang="nb-NO" dirty="0"/>
              <a:t>behov for relokalisering</a:t>
            </a:r>
          </a:p>
          <a:p>
            <a:r>
              <a:rPr lang="nb-NO" b="1" dirty="0"/>
              <a:t>Skolebehovsplanen</a:t>
            </a:r>
            <a:r>
              <a:rPr lang="nb-NO" dirty="0"/>
              <a:t> sak 1/2018</a:t>
            </a:r>
          </a:p>
          <a:p>
            <a:r>
              <a:rPr lang="nb-NO" b="1" dirty="0"/>
              <a:t>Bestilling</a:t>
            </a:r>
            <a:r>
              <a:rPr lang="nb-NO" dirty="0"/>
              <a:t> fra OVK til UBF via UDE</a:t>
            </a:r>
          </a:p>
          <a:p>
            <a:r>
              <a:rPr lang="nb-NO" b="1" dirty="0" smtClean="0"/>
              <a:t>Studietur</a:t>
            </a:r>
            <a:r>
              <a:rPr lang="nb-NO" dirty="0" smtClean="0"/>
              <a:t> </a:t>
            </a:r>
            <a:r>
              <a:rPr lang="nb-NO" dirty="0"/>
              <a:t>for representanter fra skolen, UBF og UDE i 2018 til Nederland.</a:t>
            </a:r>
          </a:p>
          <a:p>
            <a:r>
              <a:rPr lang="nb-NO" b="1" dirty="0" smtClean="0"/>
              <a:t>SKOK</a:t>
            </a:r>
            <a:r>
              <a:rPr lang="nb-NO" dirty="0" smtClean="0"/>
              <a:t> </a:t>
            </a:r>
            <a:r>
              <a:rPr lang="nb-NO" dirty="0"/>
              <a:t>– så langt det er mulig og relevant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11.02.2020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004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900077"/>
          </a:xfrm>
        </p:spPr>
        <p:txBody>
          <a:bodyPr/>
          <a:lstStyle/>
          <a:p>
            <a:r>
              <a:rPr lang="nb-NO" dirty="0" smtClean="0"/>
              <a:t>Rammer og forarbeid fors.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6" y="1620078"/>
            <a:ext cx="9469438" cy="4472747"/>
          </a:xfrm>
        </p:spPr>
        <p:txBody>
          <a:bodyPr/>
          <a:lstStyle/>
          <a:p>
            <a:r>
              <a:rPr lang="nb-NO" dirty="0"/>
              <a:t>Vi har den </a:t>
            </a:r>
            <a:r>
              <a:rPr lang="nb-NO" b="1" dirty="0"/>
              <a:t>tomta</a:t>
            </a:r>
            <a:r>
              <a:rPr lang="nb-NO" dirty="0"/>
              <a:t> vi har med de muligheter og begrensninger som finnes- stort program som skal passes </a:t>
            </a:r>
            <a:r>
              <a:rPr lang="nb-NO" dirty="0" smtClean="0"/>
              <a:t>inn.</a:t>
            </a:r>
          </a:p>
          <a:p>
            <a:r>
              <a:rPr lang="nb-NO" b="1" dirty="0" smtClean="0"/>
              <a:t>Arealprogram</a:t>
            </a:r>
            <a:r>
              <a:rPr lang="nb-NO" dirty="0" smtClean="0"/>
              <a:t> har blitt bearbeidet underveis i tett samarbeid med skolen.</a:t>
            </a:r>
            <a:endParaRPr lang="nb-NO" dirty="0"/>
          </a:p>
          <a:p>
            <a:r>
              <a:rPr lang="nb-NO" dirty="0"/>
              <a:t>Det ble utlyst en </a:t>
            </a:r>
            <a:r>
              <a:rPr lang="nb-NO" b="1" dirty="0" smtClean="0"/>
              <a:t>mini konkurranse</a:t>
            </a:r>
            <a:r>
              <a:rPr lang="nb-NO" dirty="0" smtClean="0"/>
              <a:t>. </a:t>
            </a:r>
            <a:r>
              <a:rPr lang="nb-NO" dirty="0"/>
              <a:t>8 arkitektkontor deltok. Enerhaugen arkitekter vant med sitt forslag. </a:t>
            </a:r>
            <a:endParaRPr lang="nb-NO" dirty="0" smtClean="0"/>
          </a:p>
          <a:p>
            <a:r>
              <a:rPr lang="nb-NO" dirty="0"/>
              <a:t>83 elever, 16 i barnehagen, </a:t>
            </a:r>
            <a:r>
              <a:rPr lang="nb-NO" dirty="0" smtClean="0"/>
              <a:t>ca. </a:t>
            </a:r>
            <a:r>
              <a:rPr lang="nb-NO" dirty="0"/>
              <a:t>150 ansatte, byomfattende helsetjenester</a:t>
            </a:r>
          </a:p>
          <a:p>
            <a:r>
              <a:rPr lang="nb-NO" b="1" dirty="0" smtClean="0"/>
              <a:t>Mange </a:t>
            </a:r>
            <a:r>
              <a:rPr lang="nb-NO" b="1" dirty="0"/>
              <a:t>prosesser </a:t>
            </a:r>
            <a:r>
              <a:rPr lang="nb-NO" dirty="0"/>
              <a:t>med både bydelen, barnehagen, regulering og medvirkning</a:t>
            </a:r>
          </a:p>
          <a:p>
            <a:r>
              <a:rPr lang="nb-NO" b="1" dirty="0" smtClean="0"/>
              <a:t>Workshop</a:t>
            </a:r>
            <a:r>
              <a:rPr lang="nb-NO" dirty="0" smtClean="0"/>
              <a:t> </a:t>
            </a:r>
            <a:r>
              <a:rPr lang="nb-NO" dirty="0"/>
              <a:t>handler mest om å få informasjon, bli kjent og bli inspirert. Brukerprosessen blir mer aktiv og den skal være på Haukåsen skole.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11.02.2020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690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26" y="720001"/>
            <a:ext cx="8220074" cy="452816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SKOK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6" y="1560443"/>
            <a:ext cx="7603848" cy="4532382"/>
          </a:xfrm>
        </p:spPr>
        <p:txBody>
          <a:bodyPr/>
          <a:lstStyle/>
          <a:p>
            <a:r>
              <a:rPr lang="nb-NO" dirty="0"/>
              <a:t>SKOK er en mal for formålsbygg, fastsetter størrelse og funksjon, og beskriver de krav som stilles til utforming av bygget og funksjonalitet i bygget</a:t>
            </a:r>
            <a:r>
              <a:rPr lang="nb-NO" dirty="0" smtClean="0"/>
              <a:t>.</a:t>
            </a:r>
            <a:endParaRPr lang="nb-NO" dirty="0"/>
          </a:p>
          <a:p>
            <a:r>
              <a:rPr lang="nb-NO" dirty="0"/>
              <a:t>SKOK inneholder dokumenter med krav til ulike typer formålsbygg, vedtatt av byrådet og forvaltes av byrådsavdeling for finans.</a:t>
            </a:r>
          </a:p>
          <a:p>
            <a:r>
              <a:rPr lang="nb-NO" dirty="0" smtClean="0"/>
              <a:t>SKOK </a:t>
            </a:r>
            <a:r>
              <a:rPr lang="nb-NO" dirty="0"/>
              <a:t>kommer i tillegg til gjeldende lover og regler for bygg </a:t>
            </a:r>
            <a:r>
              <a:rPr lang="nb-NO" dirty="0" smtClean="0"/>
              <a:t>generelt </a:t>
            </a:r>
            <a:r>
              <a:rPr lang="nb-NO" dirty="0"/>
              <a:t>og for denne type bygg spesielt.</a:t>
            </a:r>
          </a:p>
          <a:p>
            <a:r>
              <a:rPr lang="nb-NO" dirty="0" smtClean="0"/>
              <a:t>SKOK </a:t>
            </a:r>
            <a:r>
              <a:rPr lang="nb-NO" dirty="0"/>
              <a:t>hjelper kommunen å effektivisere byggeprosessene.  </a:t>
            </a:r>
          </a:p>
          <a:p>
            <a:r>
              <a:rPr lang="nb-NO" dirty="0" smtClean="0"/>
              <a:t>SKOK </a:t>
            </a:r>
            <a:r>
              <a:rPr lang="nb-NO" dirty="0"/>
              <a:t>ble vedtatt av byrådet i Oslo 20.08.2015.</a:t>
            </a:r>
          </a:p>
          <a:p>
            <a:r>
              <a:rPr lang="nb-NO" dirty="0" smtClean="0">
                <a:solidFill>
                  <a:schemeClr val="tx2">
                    <a:lumMod val="20000"/>
                    <a:lumOff val="80000"/>
                  </a:schemeClr>
                </a:solidFill>
                <a:hlinkClick r:id="rId3"/>
              </a:rPr>
              <a:t>www.skok.no</a:t>
            </a:r>
            <a:endParaRPr lang="nb-NO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11.02.2020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7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9710" y="1649896"/>
            <a:ext cx="3074229" cy="390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3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6409" y="149087"/>
            <a:ext cx="9687143" cy="6143264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11.02.2020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758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Rektor har ordet</a:t>
            </a:r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58055" y="323527"/>
            <a:ext cx="1526444" cy="1022717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11.02.2020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676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lo_2019_enkel_blå_lys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Oslo Sans Office">
      <a:majorFont>
        <a:latin typeface="Oslo Sans Office"/>
        <a:ea typeface=""/>
        <a:cs typeface=""/>
      </a:majorFont>
      <a:minorFont>
        <a:latin typeface="Oslo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slo_2019-enkel_lyseblå.pptx" id="{36D289A3-7EF4-4ADA-A722-DBC4AACDCE57}" vid="{ED880F8D-BB01-4F2F-AAE1-FFC9CFB31D8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Oslo_2019-enkel_lyseblå</Template>
  <TotalTime>106</TotalTime>
  <Words>621</Words>
  <Application>Microsoft Office PowerPoint</Application>
  <PresentationFormat>Widescreen</PresentationFormat>
  <Paragraphs>120</Paragraphs>
  <Slides>14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20" baseType="lpstr">
      <vt:lpstr>Oslo Sans Office</vt:lpstr>
      <vt:lpstr>Comic Sans MS</vt:lpstr>
      <vt:lpstr>Arial</vt:lpstr>
      <vt:lpstr>Calibri</vt:lpstr>
      <vt:lpstr>Wingdings</vt:lpstr>
      <vt:lpstr>Oslo_2019_enkel_blå_lys</vt:lpstr>
      <vt:lpstr>PowerPoint-presentasjon</vt:lpstr>
      <vt:lpstr>Agenda</vt:lpstr>
      <vt:lpstr>Mål for workshop/brukerprosessen</vt:lpstr>
      <vt:lpstr>Ordliste </vt:lpstr>
      <vt:lpstr>Rammer og forarbeid</vt:lpstr>
      <vt:lpstr>Rammer og forarbeid fors.</vt:lpstr>
      <vt:lpstr>SKOK</vt:lpstr>
      <vt:lpstr>PowerPoint-presentasjon</vt:lpstr>
      <vt:lpstr>Rektor har ordet</vt:lpstr>
      <vt:lpstr>Visjon:  Mestring- Læring- Livskvalitet</vt:lpstr>
      <vt:lpstr>Gruppearbeid/prat med naboen </vt:lpstr>
      <vt:lpstr>Brukerprosessen</vt:lpstr>
      <vt:lpstr>Brukerprosessen på Haukåsen skole  12.00-14.30 tirsdager</vt:lpstr>
      <vt:lpstr>Takk for i dag!</vt:lpstr>
    </vt:vector>
  </TitlesOfParts>
  <Company>Utdanningsetaten i 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Bernt Hjortland</dc:creator>
  <cp:lastModifiedBy>Bernt Hjortland</cp:lastModifiedBy>
  <cp:revision>14</cp:revision>
  <cp:lastPrinted>2020-02-10T14:06:06Z</cp:lastPrinted>
  <dcterms:created xsi:type="dcterms:W3CDTF">2020-02-10T12:46:47Z</dcterms:created>
  <dcterms:modified xsi:type="dcterms:W3CDTF">2020-02-11T06:57:10Z</dcterms:modified>
</cp:coreProperties>
</file>